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8" r:id="rId3"/>
    <p:sldId id="327" r:id="rId4"/>
    <p:sldId id="337" r:id="rId5"/>
    <p:sldId id="283" r:id="rId6"/>
    <p:sldId id="338" r:id="rId7"/>
    <p:sldId id="339" r:id="rId8"/>
    <p:sldId id="340" r:id="rId9"/>
    <p:sldId id="341" r:id="rId10"/>
    <p:sldId id="342" r:id="rId11"/>
    <p:sldId id="364" r:id="rId12"/>
    <p:sldId id="363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66" r:id="rId25"/>
    <p:sldId id="367" r:id="rId26"/>
    <p:sldId id="354" r:id="rId27"/>
    <p:sldId id="355" r:id="rId28"/>
    <p:sldId id="356" r:id="rId29"/>
    <p:sldId id="357" r:id="rId30"/>
    <p:sldId id="300" r:id="rId31"/>
    <p:sldId id="358" r:id="rId32"/>
    <p:sldId id="359" r:id="rId33"/>
    <p:sldId id="360" r:id="rId34"/>
    <p:sldId id="361" r:id="rId35"/>
    <p:sldId id="36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D01"/>
    <a:srgbClr val="E2E004"/>
    <a:srgbClr val="2B414D"/>
    <a:srgbClr val="0C4C88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6" autoAdjust="0"/>
    <p:restoredTop sz="93742"/>
  </p:normalViewPr>
  <p:slideViewPr>
    <p:cSldViewPr snapToGrid="0" snapToObjects="1">
      <p:cViewPr varScale="1">
        <p:scale>
          <a:sx n="103" d="100"/>
          <a:sy n="103" d="100"/>
        </p:scale>
        <p:origin x="-15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42705-7D5B-034A-BC54-5461E7515DD2}" type="datetimeFigureOut">
              <a:rPr lang="en-US" smtClean="0"/>
              <a:t>5/8/19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13360-1CCD-8543-B779-30B34685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0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r>
              <a:rPr lang="en-US" dirty="0"/>
              <a:t/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8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5/8/19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5/8/19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5/8/19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5/8/19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7" Type="http://schemas.openxmlformats.org/officeDocument/2006/relationships/image" Target="../media/image2.emf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=""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628AD18-6056-4C98-BAFB-897EB786571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file:////Volumes/Promise%20Pegasus/FileShare/Presentations/Base_New/Charts/laborshare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file:////Users/Jon/Your%20team%20Dropbox/Presentations/Inequality/Programs/prod_gap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5542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04314"/>
            <a:ext cx="9144000" cy="1289761"/>
          </a:xfrm>
        </p:spPr>
        <p:txBody>
          <a:bodyPr anchor="ctr" anchorCtr="0"/>
          <a:lstStyle/>
          <a:p>
            <a:r>
              <a:rPr lang="en-US" dirty="0" smtClean="0">
                <a:solidFill>
                  <a:schemeClr val="bg1"/>
                </a:solidFill>
              </a:rPr>
              <a:t>U.S. Income Inequality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OLLI, Santa Clara University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smtClean="0">
                <a:solidFill>
                  <a:schemeClr val="bg1"/>
                </a:solidFill>
              </a:rPr>
              <a:t>May </a:t>
            </a:r>
            <a:r>
              <a:rPr lang="en-US" sz="1800" smtClean="0">
                <a:solidFill>
                  <a:schemeClr val="bg1"/>
                </a:solidFill>
              </a:rPr>
              <a:t>15, </a:t>
            </a:r>
            <a:r>
              <a:rPr lang="en-US" sz="1800" dirty="0" smtClean="0">
                <a:solidFill>
                  <a:schemeClr val="bg1"/>
                </a:solidFill>
              </a:rPr>
              <a:t>2019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Im</a:t>
            </a:r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78" y="861864"/>
            <a:ext cx="7200722" cy="53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9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Im</a:t>
            </a:r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77" y="1163923"/>
            <a:ext cx="7911474" cy="49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8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984" y="1325563"/>
            <a:ext cx="7730031" cy="4880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</p:spTree>
    <p:extLst>
      <p:ext uri="{BB962C8B-B14F-4D97-AF65-F5344CB8AC3E}">
        <p14:creationId xmlns:p14="http://schemas.microsoft.com/office/powerpoint/2010/main" val="287513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Population increased dramatically. </a:t>
            </a:r>
          </a:p>
          <a:p>
            <a:pPr lvl="1"/>
            <a:r>
              <a:rPr lang="en-US" dirty="0"/>
              <a:t>5% in 1970  and 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3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potentially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6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66D92-87F9-C748-A444-F1BC2B0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Benefits Ownership over 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98949A2-A3E2-AB46-9600-8C9BEAF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41FC0DB-ACB3-A642-83DB-EC4BBB77B0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363" y="1446185"/>
            <a:ext cx="6813274" cy="46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4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 skilled 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hence low wage workers relative to those of high skilled 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1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37EDA4-A6FA-4640-A0AC-014455CB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chanisms for the Effects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34F29-862A-0B4F-8F2B-30C56DC0F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Merchandise trade</a:t>
            </a:r>
          </a:p>
          <a:p>
            <a:pPr lvl="1"/>
            <a:r>
              <a:rPr lang="en-US" dirty="0"/>
              <a:t>Importing goods that are made with low-skilled workers and exporting goods that are made with high-skilled workers</a:t>
            </a:r>
          </a:p>
          <a:p>
            <a:pPr lvl="2"/>
            <a:r>
              <a:rPr lang="en-US" dirty="0"/>
              <a:t>Should lower the wages of unskilled relative to skilled, making the distribution of income less equal</a:t>
            </a:r>
          </a:p>
          <a:p>
            <a:r>
              <a:rPr lang="en-US" dirty="0"/>
              <a:t>Outsourcing</a:t>
            </a:r>
          </a:p>
          <a:p>
            <a:pPr lvl="1"/>
            <a:r>
              <a:rPr lang="en-US" dirty="0"/>
              <a:t>Similar channel as with merchandise trade</a:t>
            </a:r>
          </a:p>
          <a:p>
            <a:r>
              <a:rPr lang="en-US" dirty="0"/>
              <a:t>Trade in services</a:t>
            </a:r>
          </a:p>
          <a:p>
            <a:pPr lvl="1"/>
            <a:r>
              <a:rPr lang="en-US" dirty="0"/>
              <a:t>US imports of middle-skill services: business and some professional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A631BD-26F2-604A-9E36-F2A9B126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81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5FE72F-2CFA-4441-AD53-FD043506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Eff</a:t>
            </a:r>
            <a:r>
              <a:rPr lang="en-US" dirty="0"/>
              <a:t>ects of the Unhinging?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CC67C6C-E10E-DC4A-AC94-B9CF182B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09009" y="1232223"/>
            <a:ext cx="6863742" cy="4998003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647505-D0A3-2845-8DD5-94485F8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8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Institutions</a:t>
            </a:r>
          </a:p>
          <a:p>
            <a:r>
              <a:rPr lang="en-US" dirty="0"/>
              <a:t>These drivers can also influence personal choices in ways that affect measured </a:t>
            </a:r>
            <a:r>
              <a:rPr lang="en-US"/>
              <a:t>income inequality.</a:t>
            </a:r>
            <a:endParaRPr lang="en-US" dirty="0"/>
          </a:p>
          <a:p>
            <a:pPr lvl="1"/>
            <a:r>
              <a:rPr lang="en-US" dirty="0"/>
              <a:t>For example, educational choices or 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1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 network of professional economists to promote understanding of the economics of policy issues in the United States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0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Slow growth</a:t>
            </a:r>
          </a:p>
          <a:p>
            <a:pPr lvl="1"/>
            <a:r>
              <a:rPr lang="en-US" sz="2000" dirty="0"/>
              <a:t>Reduce individual 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25527" r="8947" b="18158"/>
          <a:stretch/>
        </p:blipFill>
        <p:spPr>
          <a:xfrm>
            <a:off x="4090737" y="4443664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2922289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4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400235" y="3556784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5244428" y="2232715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259963" y="2604762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5DA0CDE-110B-4A49-8B4E-17D91A091E9B}"/>
              </a:ext>
            </a:extLst>
          </p:cNvPr>
          <p:cNvSpPr txBox="1"/>
          <p:nvPr/>
        </p:nvSpPr>
        <p:spPr>
          <a:xfrm>
            <a:off x="5215908" y="5333444"/>
            <a:ext cx="35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E30B3BF-A060-F947-94ED-D7055130DE13}"/>
              </a:ext>
            </a:extLst>
          </p:cNvPr>
          <p:cNvSpPr txBox="1"/>
          <p:nvPr/>
        </p:nvSpPr>
        <p:spPr>
          <a:xfrm>
            <a:off x="3356396" y="5333444"/>
            <a:ext cx="41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981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9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366787-9EDA-5244-8076-C39E5AA8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C517111-6665-F94C-A55C-869AA9BE7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609" y="804446"/>
            <a:ext cx="10691191" cy="5425780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A2D7C8-009E-E242-A115-D5B3DE81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BC0143-8565-0B4B-9AA8-A33F4686E3F1}"/>
              </a:ext>
            </a:extLst>
          </p:cNvPr>
          <p:cNvSpPr txBox="1"/>
          <p:nvPr/>
        </p:nvSpPr>
        <p:spPr>
          <a:xfrm>
            <a:off x="3249827" y="6457890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Data taken from the 2014 CIA World Factbook.</a:t>
            </a:r>
          </a:p>
        </p:txBody>
      </p:sp>
    </p:spTree>
    <p:extLst>
      <p:ext uri="{BB962C8B-B14F-4D97-AF65-F5344CB8AC3E}">
        <p14:creationId xmlns:p14="http://schemas.microsoft.com/office/powerpoint/2010/main" val="175200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366787-9EDA-5244-8076-C39E5AA8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</a:t>
            </a:r>
            <a:r>
              <a:rPr lang="en-US" dirty="0" smtClean="0"/>
              <a:t>Perspective </a:t>
            </a:r>
            <a:r>
              <a:rPr lang="en-US" dirty="0"/>
              <a:t>(</a:t>
            </a:r>
            <a:r>
              <a:rPr lang="en-US" dirty="0" smtClean="0"/>
              <a:t>Year: 2016)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A2D7C8-009E-E242-A115-D5B3DE81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BC0143-8565-0B4B-9AA8-A33F4686E3F1}"/>
              </a:ext>
            </a:extLst>
          </p:cNvPr>
          <p:cNvSpPr txBox="1"/>
          <p:nvPr/>
        </p:nvSpPr>
        <p:spPr>
          <a:xfrm>
            <a:off x="3249827" y="6447191"/>
            <a:ext cx="6022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Data taken </a:t>
            </a:r>
            <a:r>
              <a:rPr lang="en-US" sz="1000" dirty="0" smtClean="0"/>
              <a:t>from </a:t>
            </a:r>
            <a:r>
              <a:rPr lang="en-US" sz="1000" dirty="0" err="1" smtClean="0"/>
              <a:t>www.wid.world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51" y="1060230"/>
            <a:ext cx="9455655" cy="52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366787-9EDA-5244-8076-C39E5AA8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</a:t>
            </a:r>
            <a:r>
              <a:rPr lang="en-US" dirty="0" smtClean="0"/>
              <a:t>Perspective </a:t>
            </a:r>
            <a:r>
              <a:rPr lang="en-US" dirty="0"/>
              <a:t>(</a:t>
            </a:r>
            <a:r>
              <a:rPr lang="en-US" dirty="0" smtClean="0"/>
              <a:t>Year: 2016)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A2D7C8-009E-E242-A115-D5B3DE81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BC0143-8565-0B4B-9AA8-A33F4686E3F1}"/>
              </a:ext>
            </a:extLst>
          </p:cNvPr>
          <p:cNvSpPr txBox="1"/>
          <p:nvPr/>
        </p:nvSpPr>
        <p:spPr>
          <a:xfrm>
            <a:off x="3249827" y="6457890"/>
            <a:ext cx="23455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Data taken </a:t>
            </a:r>
            <a:r>
              <a:rPr lang="en-US" sz="1000" dirty="0" smtClean="0"/>
              <a:t>from </a:t>
            </a:r>
            <a:r>
              <a:rPr lang="en-US" sz="1000" dirty="0" err="1" smtClean="0"/>
              <a:t>www.wid.world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154" y="967023"/>
            <a:ext cx="9603053" cy="535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4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075" y="948460"/>
            <a:ext cx="6209464" cy="5464328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7F9754-EFD0-C34F-8FFA-DF551DC3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 High-Income Households Save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AF60D4-B1F9-554A-9D69-F516C9D1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DF2235A-0415-0F4C-A4F9-1A49BEC128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6311287" cy="4351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AF3989-6A4F-9F46-B14D-4BCDC9D95B4A}"/>
              </a:ext>
            </a:extLst>
          </p:cNvPr>
          <p:cNvSpPr txBox="1"/>
          <p:nvPr/>
        </p:nvSpPr>
        <p:spPr>
          <a:xfrm>
            <a:off x="7799294" y="2485568"/>
            <a:ext cx="36899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Facilitates the Consumption of:</a:t>
            </a:r>
          </a:p>
          <a:p>
            <a:endParaRPr lang="en-US" dirty="0"/>
          </a:p>
          <a:p>
            <a:r>
              <a:rPr lang="en-US" dirty="0"/>
              <a:t>Wealth</a:t>
            </a:r>
          </a:p>
          <a:p>
            <a:endParaRPr lang="en-US" dirty="0"/>
          </a:p>
          <a:p>
            <a:r>
              <a:rPr lang="en-US" dirty="0"/>
              <a:t>Which facilitates the consumption of:</a:t>
            </a:r>
          </a:p>
          <a:p>
            <a:endParaRPr lang="en-US" dirty="0"/>
          </a:p>
          <a:p>
            <a:r>
              <a:rPr lang="en-US" dirty="0"/>
              <a:t>Leisure</a:t>
            </a:r>
          </a:p>
        </p:txBody>
      </p:sp>
    </p:spTree>
    <p:extLst>
      <p:ext uri="{BB962C8B-B14F-4D97-AF65-F5344CB8AC3E}">
        <p14:creationId xmlns:p14="http://schemas.microsoft.com/office/powerpoint/2010/main" val="286779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(Efficiency)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(Equity)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7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469" y="1008798"/>
            <a:ext cx="7221882" cy="5403990"/>
          </a:xfr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10297551" y="420624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39693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162186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1"/>
            <a:r>
              <a:rPr lang="en-US" dirty="0"/>
              <a:t>Investments are needed in early education, not later</a:t>
            </a:r>
          </a:p>
          <a:p>
            <a:pPr lvl="2"/>
            <a:r>
              <a:rPr lang="en-US" dirty="0"/>
              <a:t>Universal pre-K</a:t>
            </a:r>
          </a:p>
          <a:p>
            <a:pPr lvl="2"/>
            <a:r>
              <a:rPr lang="en-US" dirty="0"/>
              <a:t>Upgrade quality of elementary schools in low-income areas</a:t>
            </a:r>
          </a:p>
        </p:txBody>
      </p:sp>
    </p:spTree>
    <p:extLst>
      <p:ext uri="{BB962C8B-B14F-4D97-AF65-F5344CB8AC3E}">
        <p14:creationId xmlns:p14="http://schemas.microsoft.com/office/powerpoint/2010/main" val="124385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495" y="1544225"/>
            <a:ext cx="3866322" cy="3716887"/>
          </a:xfrm>
        </p:spPr>
        <p:txBody>
          <a:bodyPr/>
          <a:lstStyle/>
          <a:p>
            <a:r>
              <a:rPr lang="en-US" dirty="0"/>
              <a:t>Nothing?</a:t>
            </a:r>
          </a:p>
          <a:p>
            <a:r>
              <a:rPr lang="en-US" dirty="0"/>
              <a:t>Redistribution?</a:t>
            </a:r>
          </a:p>
          <a:p>
            <a:r>
              <a:rPr lang="en-US" dirty="0"/>
              <a:t>PRE-distribution?</a:t>
            </a:r>
          </a:p>
          <a:p>
            <a:r>
              <a:rPr lang="en-US" dirty="0"/>
              <a:t>Access to resources?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1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2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125"/>
            <a:ext cx="7715250" cy="4351338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trade, and competition</a:t>
            </a:r>
          </a:p>
          <a:p>
            <a:pPr lvl="1"/>
            <a:r>
              <a:rPr lang="en-US" dirty="0"/>
              <a:t>Changing institutions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=""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=""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=""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=""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=""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=""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=""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=""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=""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=""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=""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516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310763" y="1325563"/>
            <a:ext cx="6308295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Definition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Last Week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Measurement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Last Week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does it happen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Last Week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happened?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(Today)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Does it matter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Today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Is it a problem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Today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to do about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Today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2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3098"/>
            <a:ext cx="5058975" cy="1912107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</a:t>
            </a:r>
            <a:r>
              <a:rPr lang="en-US" dirty="0" smtClean="0"/>
              <a:t>Characteristics</a:t>
            </a:r>
            <a:endParaRPr lang="en-US" dirty="0"/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 smtClean="0"/>
              <a:t>Personal </a:t>
            </a:r>
            <a:r>
              <a:rPr lang="en-US" dirty="0"/>
              <a:t>Choices</a:t>
            </a:r>
          </a:p>
          <a:p>
            <a:pPr lvl="1"/>
            <a:r>
              <a:rPr lang="en-US" dirty="0" smtClean="0"/>
              <a:t>Immigration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48309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9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CB494F-0E35-3142-91F2-AE10ADA3E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1325563"/>
            <a:ext cx="64008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09291B-DCAC-644F-A23D-B8F8BE8C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Share Gap Acceleration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C2BFDD8-3483-364E-87C7-A6F64292C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70307" y="1241221"/>
            <a:ext cx="6851385" cy="4989005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FAD9A56-8E15-1343-9D5E-99C307BD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1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35F348B-484C-D448-BE5E-5ADBF445248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9504" y="1628671"/>
            <a:ext cx="6350000" cy="381000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=""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8003176" y="2737407"/>
            <a:ext cx="3350624" cy="18310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b="0" dirty="0"/>
              <a:t>1983: 	20.1%</a:t>
            </a:r>
          </a:p>
          <a:p>
            <a:pPr marL="457200" indent="-457200"/>
            <a:r>
              <a:rPr lang="en-US" b="0" dirty="0"/>
              <a:t>2017:	10.7%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4.</a:t>
            </a:r>
          </a:p>
        </p:txBody>
      </p:sp>
    </p:spTree>
    <p:extLst>
      <p:ext uri="{BB962C8B-B14F-4D97-AF65-F5344CB8AC3E}">
        <p14:creationId xmlns:p14="http://schemas.microsoft.com/office/powerpoint/2010/main" val="112575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E6E07AB-5355-9744-96B3-BF792258FB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8943" y="1833397"/>
            <a:ext cx="6874107" cy="3888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9" y="1325563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Return on invested capital excluding goodwill – </a:t>
            </a:r>
          </a:p>
          <a:p>
            <a:pPr algn="ctr"/>
            <a:r>
              <a:rPr lang="en-US" sz="2000" b="1" dirty="0"/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</p:spTree>
    <p:extLst>
      <p:ext uri="{BB962C8B-B14F-4D97-AF65-F5344CB8AC3E}">
        <p14:creationId xmlns:p14="http://schemas.microsoft.com/office/powerpoint/2010/main" val="359125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102306</TotalTime>
  <Words>1427</Words>
  <Application>Microsoft Macintosh PowerPoint</Application>
  <PresentationFormat>Custom</PresentationFormat>
  <Paragraphs>253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Custom Design</vt:lpstr>
      <vt:lpstr>U.S. Income Inequality</vt:lpstr>
      <vt:lpstr> National Economic Education Delegation</vt:lpstr>
      <vt:lpstr>Credits and Disclaimer</vt:lpstr>
      <vt:lpstr>Outline</vt:lpstr>
      <vt:lpstr>Where Does Inequality Come From?</vt:lpstr>
      <vt:lpstr>Labor Income is Unhinged from Productivity</vt:lpstr>
      <vt:lpstr>Labor Share Gap Acceleration</vt:lpstr>
      <vt:lpstr> Declining Unionization</vt:lpstr>
      <vt:lpstr> Competition in the Economy</vt:lpstr>
      <vt:lpstr> Immigration</vt:lpstr>
      <vt:lpstr> Immigration</vt:lpstr>
      <vt:lpstr> Immigration and Inequality</vt:lpstr>
      <vt:lpstr> Immigration and Inequality- Summary</vt:lpstr>
      <vt:lpstr>Technological Change and Inequality</vt:lpstr>
      <vt:lpstr>Technology Benefits Ownership over Labor</vt:lpstr>
      <vt:lpstr>Globalization</vt:lpstr>
      <vt:lpstr>Mechanisms for the Effects of Globalization</vt:lpstr>
      <vt:lpstr> Effects of the Unhinging?</vt:lpstr>
      <vt:lpstr>What is driving increasing inequality?</vt:lpstr>
      <vt:lpstr>  Sources of Inequality Through Late 1990s</vt:lpstr>
      <vt:lpstr>Why Does Inequality Matter?</vt:lpstr>
      <vt:lpstr>How Much Inequality Is too Much?</vt:lpstr>
      <vt:lpstr> An International Perspective</vt:lpstr>
      <vt:lpstr> An International Perspective (Year: 2016)</vt:lpstr>
      <vt:lpstr> An International Perspective (Year: 2016)</vt:lpstr>
      <vt:lpstr> An  International Perspective: Comparables</vt:lpstr>
      <vt:lpstr>But the High-Income Households Save More</vt:lpstr>
      <vt:lpstr> Addressing Inequality: Is It A Problem?</vt:lpstr>
      <vt:lpstr>Addressing Inequality:  Immediately Available Policy Solutions (1/2)</vt:lpstr>
      <vt:lpstr>Tax and Transfer Programs and Inequality</vt:lpstr>
      <vt:lpstr>Addressing Inequality:  Immediately Available Policy Solutions (2/2)</vt:lpstr>
      <vt:lpstr>Addressing Inequality:  Long Term</vt:lpstr>
      <vt:lpstr>What to do About Inequality?</vt:lpstr>
      <vt:lpstr>Tension in Policy Solutions</vt:lpstr>
      <vt:lpstr>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Adina</cp:lastModifiedBy>
  <cp:revision>255</cp:revision>
  <cp:lastPrinted>2019-05-15T01:52:58Z</cp:lastPrinted>
  <dcterms:created xsi:type="dcterms:W3CDTF">2017-05-03T22:30:38Z</dcterms:created>
  <dcterms:modified xsi:type="dcterms:W3CDTF">2019-05-15T22:28:41Z</dcterms:modified>
</cp:coreProperties>
</file>